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erriweather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7747" y="2832050"/>
            <a:ext cx="9270504" cy="195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Scheduling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747" y="5156299"/>
            <a:ext cx="9270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Streamlining Equipment Maintenance &amp; Scheduling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7747" y="5996880"/>
            <a:ext cx="9270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 Faizan Shahid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37747" y="6837461"/>
            <a:ext cx="9270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Mentored by: Shahzad Javaid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41938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7747" y="1677591"/>
            <a:ext cx="9270504" cy="588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49"/>
              </a:lnSpc>
            </a:pPr>
            <a:r>
              <a:rPr lang="en-US" sz="181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747" y="7925246"/>
            <a:ext cx="9270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7829" y="853380"/>
            <a:ext cx="10918779" cy="68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Introduction: Why This System Matters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7829" y="2031057"/>
            <a:ext cx="16352341" cy="9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Maintenance Scheduling System is a web-based platform designed to revolutionize how organizations manage equipment maintenance tasks and technician assignments.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7829" y="3736776"/>
            <a:ext cx="8037910" cy="2488406"/>
            <a:chOff x="0" y="0"/>
            <a:chExt cx="10717213" cy="33178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17276" cy="3317875"/>
            </a:xfrm>
            <a:custGeom>
              <a:avLst/>
              <a:gdLst/>
              <a:ahLst/>
              <a:cxnLst/>
              <a:rect r="r" b="b" t="t" l="l"/>
              <a:pathLst>
                <a:path h="3317875" w="1071727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7829" y="3698676"/>
            <a:ext cx="8037910" cy="152400"/>
            <a:chOff x="0" y="0"/>
            <a:chExt cx="10717213" cy="20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17276" cy="203200"/>
            </a:xfrm>
            <a:custGeom>
              <a:avLst/>
              <a:gdLst/>
              <a:ahLst/>
              <a:cxnLst/>
              <a:rect r="r" b="b" t="t" l="l"/>
              <a:pathLst>
                <a:path h="203200" w="1071727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72000" y="3321992"/>
            <a:ext cx="829568" cy="829568"/>
            <a:chOff x="0" y="0"/>
            <a:chExt cx="1106090" cy="11060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6043" cy="1106043"/>
            </a:xfrm>
            <a:custGeom>
              <a:avLst/>
              <a:gdLst/>
              <a:ahLst/>
              <a:cxnLst/>
              <a:rect r="r" b="b" t="t" l="l"/>
              <a:pathLst>
                <a:path h="1106043" w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820841" y="3529310"/>
            <a:ext cx="331738" cy="414784"/>
            <a:chOff x="0" y="0"/>
            <a:chExt cx="442317" cy="55304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42341" cy="553085"/>
            </a:xfrm>
            <a:custGeom>
              <a:avLst/>
              <a:gdLst/>
              <a:ahLst/>
              <a:cxnLst/>
              <a:rect r="r" b="b" t="t" l="l"/>
              <a:pathLst>
                <a:path h="553085" w="442341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72" r="5" b="-26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2452" y="4418559"/>
            <a:ext cx="370425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Timely Maintenance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452" y="4930676"/>
            <a:ext cx="7408664" cy="9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Ensures equipment upkeep, minimizing unexpected breakdowns and extending asset lifespan.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82261" y="3736776"/>
            <a:ext cx="8037910" cy="2488406"/>
            <a:chOff x="0" y="0"/>
            <a:chExt cx="10717213" cy="3317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17276" cy="3317875"/>
            </a:xfrm>
            <a:custGeom>
              <a:avLst/>
              <a:gdLst/>
              <a:ahLst/>
              <a:cxnLst/>
              <a:rect r="r" b="b" t="t" l="l"/>
              <a:pathLst>
                <a:path h="3317875" w="1071727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282261" y="3698676"/>
            <a:ext cx="8037910" cy="152400"/>
            <a:chOff x="0" y="0"/>
            <a:chExt cx="10717213" cy="203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17276" cy="203200"/>
            </a:xfrm>
            <a:custGeom>
              <a:avLst/>
              <a:gdLst/>
              <a:ahLst/>
              <a:cxnLst/>
              <a:rect r="r" b="b" t="t" l="l"/>
              <a:pathLst>
                <a:path h="203200" w="1071727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886432" y="3321992"/>
            <a:ext cx="829567" cy="829568"/>
            <a:chOff x="0" y="0"/>
            <a:chExt cx="1106090" cy="11060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06043" cy="1106043"/>
            </a:xfrm>
            <a:custGeom>
              <a:avLst/>
              <a:gdLst/>
              <a:ahLst/>
              <a:cxnLst/>
              <a:rect r="r" b="b" t="t" l="l"/>
              <a:pathLst>
                <a:path h="1106043" w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135272" y="3529310"/>
            <a:ext cx="331737" cy="414784"/>
            <a:chOff x="0" y="0"/>
            <a:chExt cx="442317" cy="553045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42341" cy="553085"/>
            </a:xfrm>
            <a:custGeom>
              <a:avLst/>
              <a:gdLst/>
              <a:ahLst/>
              <a:cxnLst/>
              <a:rect r="r" b="b" t="t" l="l"/>
              <a:pathLst>
                <a:path h="553085" w="442341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2" r="5" b="-26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96884" y="4418559"/>
            <a:ext cx="370433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Efficiency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96884" y="4930676"/>
            <a:ext cx="7408664" cy="9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Reduces manual effort through smart scheduling and task assignment, boosting operational efficiency.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67829" y="6916490"/>
            <a:ext cx="8037910" cy="2488406"/>
            <a:chOff x="0" y="0"/>
            <a:chExt cx="10717213" cy="33178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17276" cy="3317875"/>
            </a:xfrm>
            <a:custGeom>
              <a:avLst/>
              <a:gdLst/>
              <a:ahLst/>
              <a:cxnLst/>
              <a:rect r="r" b="b" t="t" l="l"/>
              <a:pathLst>
                <a:path h="3317875" w="1071727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67829" y="6878390"/>
            <a:ext cx="8037910" cy="152400"/>
            <a:chOff x="0" y="0"/>
            <a:chExt cx="10717213" cy="203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17276" cy="203200"/>
            </a:xfrm>
            <a:custGeom>
              <a:avLst/>
              <a:gdLst/>
              <a:ahLst/>
              <a:cxnLst/>
              <a:rect r="r" b="b" t="t" l="l"/>
              <a:pathLst>
                <a:path h="203200" w="1071727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572000" y="6501705"/>
            <a:ext cx="829568" cy="829567"/>
            <a:chOff x="0" y="0"/>
            <a:chExt cx="1106090" cy="11060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6043" cy="1106043"/>
            </a:xfrm>
            <a:custGeom>
              <a:avLst/>
              <a:gdLst/>
              <a:ahLst/>
              <a:cxnLst/>
              <a:rect r="r" b="b" t="t" l="l"/>
              <a:pathLst>
                <a:path h="1106043" w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820841" y="6709022"/>
            <a:ext cx="331738" cy="414784"/>
            <a:chOff x="0" y="0"/>
            <a:chExt cx="442317" cy="553045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42341" cy="553085"/>
            </a:xfrm>
            <a:custGeom>
              <a:avLst/>
              <a:gdLst/>
              <a:ahLst/>
              <a:cxnLst/>
              <a:rect r="r" b="b" t="t" l="l"/>
              <a:pathLst>
                <a:path h="553085" w="442341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2" r="5" b="-264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82452" y="7598271"/>
            <a:ext cx="38701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Intuitive Dashboards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452" y="8110389"/>
            <a:ext cx="7408664" cy="9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clear, easy-to-use interfaces for admins and technicians to manage tasks effectively.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282261" y="6916490"/>
            <a:ext cx="8037910" cy="2488406"/>
            <a:chOff x="0" y="0"/>
            <a:chExt cx="10717213" cy="33178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717276" cy="3317875"/>
            </a:xfrm>
            <a:custGeom>
              <a:avLst/>
              <a:gdLst/>
              <a:ahLst/>
              <a:cxnLst/>
              <a:rect r="r" b="b" t="t" l="l"/>
              <a:pathLst>
                <a:path h="3317875" w="1071727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282261" y="6878390"/>
            <a:ext cx="8037910" cy="152400"/>
            <a:chOff x="0" y="0"/>
            <a:chExt cx="10717213" cy="203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717276" cy="203200"/>
            </a:xfrm>
            <a:custGeom>
              <a:avLst/>
              <a:gdLst/>
              <a:ahLst/>
              <a:cxnLst/>
              <a:rect r="r" b="b" t="t" l="l"/>
              <a:pathLst>
                <a:path h="203200" w="1071727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886432" y="6501705"/>
            <a:ext cx="829567" cy="829567"/>
            <a:chOff x="0" y="0"/>
            <a:chExt cx="1106090" cy="110609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06043" cy="1106043"/>
            </a:xfrm>
            <a:custGeom>
              <a:avLst/>
              <a:gdLst/>
              <a:ahLst/>
              <a:cxnLst/>
              <a:rect r="r" b="b" t="t" l="l"/>
              <a:pathLst>
                <a:path h="1106043" w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3135272" y="6709022"/>
            <a:ext cx="331737" cy="414784"/>
            <a:chOff x="0" y="0"/>
            <a:chExt cx="442317" cy="553045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442341" cy="553085"/>
            </a:xfrm>
            <a:custGeom>
              <a:avLst/>
              <a:gdLst/>
              <a:ahLst/>
              <a:cxnLst/>
              <a:rect r="r" b="b" t="t" l="l"/>
              <a:pathLst>
                <a:path h="553085" w="442341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2" r="5" b="-264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9596884" y="7598271"/>
            <a:ext cx="3456682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Security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96884" y="8110389"/>
            <a:ext cx="7408664" cy="9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Strengthens data integrity and access control with secure authentication and role-based permissions.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8361" y="742057"/>
            <a:ext cx="92002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Overview: Core Capabilities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361" y="1881782"/>
            <a:ext cx="16411277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system combines modern web technologies with robust software engineering principles to deliver a scalable and reliable maintenance solution.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3599" y="3122414"/>
            <a:ext cx="8081070" cy="3074789"/>
            <a:chOff x="0" y="0"/>
            <a:chExt cx="10774760" cy="4099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762107" cy="4086987"/>
            </a:xfrm>
            <a:custGeom>
              <a:avLst/>
              <a:gdLst/>
              <a:ahLst/>
              <a:cxnLst/>
              <a:rect r="r" b="b" t="t" l="l"/>
              <a:pathLst>
                <a:path h="4086987" w="1076210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612" y="0"/>
                  </a:lnTo>
                  <a:cubicBezTo>
                    <a:pt x="10694670" y="0"/>
                    <a:pt x="10762107" y="67183"/>
                    <a:pt x="10762107" y="150114"/>
                  </a:cubicBezTo>
                  <a:lnTo>
                    <a:pt x="10762107" y="3936873"/>
                  </a:lnTo>
                  <a:cubicBezTo>
                    <a:pt x="10762107" y="4019804"/>
                    <a:pt x="10694797" y="4086987"/>
                    <a:pt x="10611612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74807" cy="4099687"/>
            </a:xfrm>
            <a:custGeom>
              <a:avLst/>
              <a:gdLst/>
              <a:ahLst/>
              <a:cxnLst/>
              <a:rect r="r" b="b" t="t" l="l"/>
              <a:pathLst>
                <a:path h="4099687" w="1077480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7962" y="0"/>
                  </a:lnTo>
                  <a:lnTo>
                    <a:pt x="10617962" y="6350"/>
                  </a:lnTo>
                  <a:lnTo>
                    <a:pt x="10617962" y="0"/>
                  </a:lnTo>
                  <a:cubicBezTo>
                    <a:pt x="10704576" y="0"/>
                    <a:pt x="10774807" y="70104"/>
                    <a:pt x="10774807" y="156464"/>
                  </a:cubicBezTo>
                  <a:lnTo>
                    <a:pt x="10768457" y="156464"/>
                  </a:lnTo>
                  <a:lnTo>
                    <a:pt x="10774807" y="156464"/>
                  </a:lnTo>
                  <a:lnTo>
                    <a:pt x="10774807" y="3943223"/>
                  </a:lnTo>
                  <a:lnTo>
                    <a:pt x="10768457" y="3943223"/>
                  </a:lnTo>
                  <a:lnTo>
                    <a:pt x="10774807" y="3943223"/>
                  </a:lnTo>
                  <a:cubicBezTo>
                    <a:pt x="10774807" y="4029710"/>
                    <a:pt x="10704576" y="4099687"/>
                    <a:pt x="10617962" y="4099687"/>
                  </a:cubicBezTo>
                  <a:lnTo>
                    <a:pt x="10617962" y="4093337"/>
                  </a:lnTo>
                  <a:lnTo>
                    <a:pt x="10617962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7962" y="4086987"/>
                  </a:lnTo>
                  <a:cubicBezTo>
                    <a:pt x="10697591" y="4086987"/>
                    <a:pt x="10762107" y="4022598"/>
                    <a:pt x="10762107" y="3943223"/>
                  </a:cubicBezTo>
                  <a:lnTo>
                    <a:pt x="10762107" y="156464"/>
                  </a:lnTo>
                  <a:cubicBezTo>
                    <a:pt x="10762107" y="77089"/>
                    <a:pt x="10697591" y="12700"/>
                    <a:pt x="10617962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5926" y="3404741"/>
            <a:ext cx="804267" cy="804267"/>
            <a:chOff x="0" y="0"/>
            <a:chExt cx="1072357" cy="10723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2388" cy="1072388"/>
            </a:xfrm>
            <a:custGeom>
              <a:avLst/>
              <a:gdLst/>
              <a:ahLst/>
              <a:cxnLst/>
              <a:rect r="r" b="b" t="t" l="l"/>
              <a:pathLst>
                <a:path h="1072388" w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37085" y="3580656"/>
            <a:ext cx="361950" cy="452438"/>
            <a:chOff x="0" y="0"/>
            <a:chExt cx="482600" cy="60325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82600" cy="603250"/>
            </a:xfrm>
            <a:custGeom>
              <a:avLst/>
              <a:gdLst/>
              <a:ahLst/>
              <a:cxnLst/>
              <a:rect r="r" b="b" t="t" l="l"/>
              <a:pathLst>
                <a:path h="60325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26" r="0" b="-52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5926" y="4467522"/>
            <a:ext cx="564620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Equipment Lifecycle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5926" y="4971009"/>
            <a:ext cx="7516415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Admins can register, track, and manage comprehensive maintenance records for all equipment.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3183" y="3122414"/>
            <a:ext cx="8081219" cy="3074789"/>
            <a:chOff x="0" y="0"/>
            <a:chExt cx="10774958" cy="40997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762361" cy="4086987"/>
            </a:xfrm>
            <a:custGeom>
              <a:avLst/>
              <a:gdLst/>
              <a:ahLst/>
              <a:cxnLst/>
              <a:rect r="r" b="b" t="t" l="l"/>
              <a:pathLst>
                <a:path h="4086987" w="10762361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866" y="0"/>
                  </a:lnTo>
                  <a:cubicBezTo>
                    <a:pt x="10694924" y="0"/>
                    <a:pt x="10762361" y="67183"/>
                    <a:pt x="10762361" y="150114"/>
                  </a:cubicBezTo>
                  <a:lnTo>
                    <a:pt x="10762361" y="3936873"/>
                  </a:lnTo>
                  <a:cubicBezTo>
                    <a:pt x="10762361" y="4019804"/>
                    <a:pt x="10695051" y="4086987"/>
                    <a:pt x="10611866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75061" cy="4099687"/>
            </a:xfrm>
            <a:custGeom>
              <a:avLst/>
              <a:gdLst/>
              <a:ahLst/>
              <a:cxnLst/>
              <a:rect r="r" b="b" t="t" l="l"/>
              <a:pathLst>
                <a:path h="4099687" w="10775061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8216" y="0"/>
                  </a:lnTo>
                  <a:lnTo>
                    <a:pt x="10618216" y="6350"/>
                  </a:lnTo>
                  <a:lnTo>
                    <a:pt x="10618216" y="0"/>
                  </a:lnTo>
                  <a:cubicBezTo>
                    <a:pt x="10704830" y="0"/>
                    <a:pt x="10775061" y="70104"/>
                    <a:pt x="10775061" y="156464"/>
                  </a:cubicBezTo>
                  <a:lnTo>
                    <a:pt x="10768711" y="156464"/>
                  </a:lnTo>
                  <a:lnTo>
                    <a:pt x="10775061" y="156464"/>
                  </a:lnTo>
                  <a:lnTo>
                    <a:pt x="10775061" y="3943223"/>
                  </a:lnTo>
                  <a:lnTo>
                    <a:pt x="10768711" y="3943223"/>
                  </a:lnTo>
                  <a:lnTo>
                    <a:pt x="10775061" y="3943223"/>
                  </a:lnTo>
                  <a:cubicBezTo>
                    <a:pt x="10775061" y="4029710"/>
                    <a:pt x="10704830" y="4099687"/>
                    <a:pt x="10618216" y="4099687"/>
                  </a:cubicBezTo>
                  <a:lnTo>
                    <a:pt x="10618216" y="4093337"/>
                  </a:lnTo>
                  <a:lnTo>
                    <a:pt x="10618216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8216" y="4086987"/>
                  </a:lnTo>
                  <a:cubicBezTo>
                    <a:pt x="10697845" y="4086987"/>
                    <a:pt x="10762361" y="4022598"/>
                    <a:pt x="10762361" y="3943223"/>
                  </a:cubicBezTo>
                  <a:lnTo>
                    <a:pt x="10762361" y="156464"/>
                  </a:lnTo>
                  <a:cubicBezTo>
                    <a:pt x="10762234" y="77089"/>
                    <a:pt x="10697718" y="12700"/>
                    <a:pt x="10618216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55510" y="3404741"/>
            <a:ext cx="804267" cy="804267"/>
            <a:chOff x="0" y="0"/>
            <a:chExt cx="1072357" cy="10723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2388" cy="1072388"/>
            </a:xfrm>
            <a:custGeom>
              <a:avLst/>
              <a:gdLst/>
              <a:ahLst/>
              <a:cxnLst/>
              <a:rect r="r" b="b" t="t" l="l"/>
              <a:pathLst>
                <a:path h="1072388" w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776669" y="3580656"/>
            <a:ext cx="361950" cy="452438"/>
            <a:chOff x="0" y="0"/>
            <a:chExt cx="482600" cy="60325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82600" cy="603250"/>
            </a:xfrm>
            <a:custGeom>
              <a:avLst/>
              <a:gdLst/>
              <a:ahLst/>
              <a:cxnLst/>
              <a:rect r="r" b="b" t="t" l="l"/>
              <a:pathLst>
                <a:path h="60325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6" r="0" b="-526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555510" y="4467522"/>
            <a:ext cx="3351610" cy="42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Flexible Scheduling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55510" y="4971009"/>
            <a:ext cx="7516565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Supports both automated periodic schedules and manual, one-time task creation.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3599" y="6455717"/>
            <a:ext cx="8081070" cy="3074789"/>
            <a:chOff x="0" y="0"/>
            <a:chExt cx="10774760" cy="40997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10762107" cy="4086987"/>
            </a:xfrm>
            <a:custGeom>
              <a:avLst/>
              <a:gdLst/>
              <a:ahLst/>
              <a:cxnLst/>
              <a:rect r="r" b="b" t="t" l="l"/>
              <a:pathLst>
                <a:path h="4086987" w="1076210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612" y="0"/>
                  </a:lnTo>
                  <a:cubicBezTo>
                    <a:pt x="10694670" y="0"/>
                    <a:pt x="10762107" y="67183"/>
                    <a:pt x="10762107" y="150114"/>
                  </a:cubicBezTo>
                  <a:lnTo>
                    <a:pt x="10762107" y="3936873"/>
                  </a:lnTo>
                  <a:cubicBezTo>
                    <a:pt x="10762107" y="4019804"/>
                    <a:pt x="10694797" y="4086987"/>
                    <a:pt x="10611612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74807" cy="4099687"/>
            </a:xfrm>
            <a:custGeom>
              <a:avLst/>
              <a:gdLst/>
              <a:ahLst/>
              <a:cxnLst/>
              <a:rect r="r" b="b" t="t" l="l"/>
              <a:pathLst>
                <a:path h="4099687" w="1077480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7962" y="0"/>
                  </a:lnTo>
                  <a:lnTo>
                    <a:pt x="10617962" y="6350"/>
                  </a:lnTo>
                  <a:lnTo>
                    <a:pt x="10617962" y="0"/>
                  </a:lnTo>
                  <a:cubicBezTo>
                    <a:pt x="10704576" y="0"/>
                    <a:pt x="10774807" y="70104"/>
                    <a:pt x="10774807" y="156464"/>
                  </a:cubicBezTo>
                  <a:lnTo>
                    <a:pt x="10768457" y="156464"/>
                  </a:lnTo>
                  <a:lnTo>
                    <a:pt x="10774807" y="156464"/>
                  </a:lnTo>
                  <a:lnTo>
                    <a:pt x="10774807" y="3943223"/>
                  </a:lnTo>
                  <a:lnTo>
                    <a:pt x="10768457" y="3943223"/>
                  </a:lnTo>
                  <a:lnTo>
                    <a:pt x="10774807" y="3943223"/>
                  </a:lnTo>
                  <a:cubicBezTo>
                    <a:pt x="10774807" y="4029710"/>
                    <a:pt x="10704576" y="4099687"/>
                    <a:pt x="10617962" y="4099687"/>
                  </a:cubicBezTo>
                  <a:lnTo>
                    <a:pt x="10617962" y="4093337"/>
                  </a:lnTo>
                  <a:lnTo>
                    <a:pt x="10617962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7962" y="4086987"/>
                  </a:lnTo>
                  <a:cubicBezTo>
                    <a:pt x="10697591" y="4086987"/>
                    <a:pt x="10762107" y="4022598"/>
                    <a:pt x="10762107" y="3943223"/>
                  </a:cubicBezTo>
                  <a:lnTo>
                    <a:pt x="10762107" y="156464"/>
                  </a:lnTo>
                  <a:cubicBezTo>
                    <a:pt x="10762107" y="77089"/>
                    <a:pt x="10697591" y="12700"/>
                    <a:pt x="10617962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15926" y="6738045"/>
            <a:ext cx="804267" cy="804267"/>
            <a:chOff x="0" y="0"/>
            <a:chExt cx="1072357" cy="10723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2388" cy="1072388"/>
            </a:xfrm>
            <a:custGeom>
              <a:avLst/>
              <a:gdLst/>
              <a:ahLst/>
              <a:cxnLst/>
              <a:rect r="r" b="b" t="t" l="l"/>
              <a:pathLst>
                <a:path h="1072388" w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37085" y="6913960"/>
            <a:ext cx="361950" cy="452438"/>
            <a:chOff x="0" y="0"/>
            <a:chExt cx="482600" cy="603250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482600" cy="603250"/>
            </a:xfrm>
            <a:custGeom>
              <a:avLst/>
              <a:gdLst/>
              <a:ahLst/>
              <a:cxnLst/>
              <a:rect r="r" b="b" t="t" l="l"/>
              <a:pathLst>
                <a:path h="60325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6" r="0" b="-526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15926" y="7800826"/>
            <a:ext cx="489853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Task Assignment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5926" y="8304311"/>
            <a:ext cx="7516415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Tasks are easily assigned to technicians, with real-time progress monitoring.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73183" y="6455717"/>
            <a:ext cx="8081219" cy="3074789"/>
            <a:chOff x="0" y="0"/>
            <a:chExt cx="10774958" cy="40997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10762361" cy="4086987"/>
            </a:xfrm>
            <a:custGeom>
              <a:avLst/>
              <a:gdLst/>
              <a:ahLst/>
              <a:cxnLst/>
              <a:rect r="r" b="b" t="t" l="l"/>
              <a:pathLst>
                <a:path h="4086987" w="10762361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866" y="0"/>
                  </a:lnTo>
                  <a:cubicBezTo>
                    <a:pt x="10694924" y="0"/>
                    <a:pt x="10762361" y="67183"/>
                    <a:pt x="10762361" y="150114"/>
                  </a:cubicBezTo>
                  <a:lnTo>
                    <a:pt x="10762361" y="3936873"/>
                  </a:lnTo>
                  <a:cubicBezTo>
                    <a:pt x="10762361" y="4019804"/>
                    <a:pt x="10695051" y="4086987"/>
                    <a:pt x="10611866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775061" cy="4099687"/>
            </a:xfrm>
            <a:custGeom>
              <a:avLst/>
              <a:gdLst/>
              <a:ahLst/>
              <a:cxnLst/>
              <a:rect r="r" b="b" t="t" l="l"/>
              <a:pathLst>
                <a:path h="4099687" w="10775061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8216" y="0"/>
                  </a:lnTo>
                  <a:lnTo>
                    <a:pt x="10618216" y="6350"/>
                  </a:lnTo>
                  <a:lnTo>
                    <a:pt x="10618216" y="0"/>
                  </a:lnTo>
                  <a:cubicBezTo>
                    <a:pt x="10704830" y="0"/>
                    <a:pt x="10775061" y="70104"/>
                    <a:pt x="10775061" y="156464"/>
                  </a:cubicBezTo>
                  <a:lnTo>
                    <a:pt x="10768711" y="156464"/>
                  </a:lnTo>
                  <a:lnTo>
                    <a:pt x="10775061" y="156464"/>
                  </a:lnTo>
                  <a:lnTo>
                    <a:pt x="10775061" y="3943223"/>
                  </a:lnTo>
                  <a:lnTo>
                    <a:pt x="10768711" y="3943223"/>
                  </a:lnTo>
                  <a:lnTo>
                    <a:pt x="10775061" y="3943223"/>
                  </a:lnTo>
                  <a:cubicBezTo>
                    <a:pt x="10775061" y="4029710"/>
                    <a:pt x="10704830" y="4099687"/>
                    <a:pt x="10618216" y="4099687"/>
                  </a:cubicBezTo>
                  <a:lnTo>
                    <a:pt x="10618216" y="4093337"/>
                  </a:lnTo>
                  <a:lnTo>
                    <a:pt x="10618216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8216" y="4086987"/>
                  </a:lnTo>
                  <a:cubicBezTo>
                    <a:pt x="10697845" y="4086987"/>
                    <a:pt x="10762361" y="4022598"/>
                    <a:pt x="10762361" y="3943223"/>
                  </a:cubicBezTo>
                  <a:lnTo>
                    <a:pt x="10762361" y="156464"/>
                  </a:lnTo>
                  <a:cubicBezTo>
                    <a:pt x="10762234" y="77089"/>
                    <a:pt x="10697718" y="12700"/>
                    <a:pt x="10618216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555510" y="6738045"/>
            <a:ext cx="804267" cy="804267"/>
            <a:chOff x="0" y="0"/>
            <a:chExt cx="1072357" cy="10723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72388" cy="1072388"/>
            </a:xfrm>
            <a:custGeom>
              <a:avLst/>
              <a:gdLst/>
              <a:ahLst/>
              <a:cxnLst/>
              <a:rect r="r" b="b" t="t" l="l"/>
              <a:pathLst>
                <a:path h="1072388" w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776669" y="6913960"/>
            <a:ext cx="361950" cy="452438"/>
            <a:chOff x="0" y="0"/>
            <a:chExt cx="482600" cy="60325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82600" cy="603250"/>
            </a:xfrm>
            <a:custGeom>
              <a:avLst/>
              <a:gdLst/>
              <a:ahLst/>
              <a:cxnLst/>
              <a:rect r="r" b="b" t="t" l="l"/>
              <a:pathLst>
                <a:path h="60325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26" r="0" b="-526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555510" y="7800826"/>
            <a:ext cx="36611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Access Control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55510" y="8304311"/>
            <a:ext cx="7516565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Role-based access ensures that users only interact with relevant functionalities, maintaining data security.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3456" y="928985"/>
            <a:ext cx="6706602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Modules &amp;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456" y="2247603"/>
            <a:ext cx="528335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Equipment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456" y="2969716"/>
            <a:ext cx="781779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Register, update, or archive equipment with detailed attributes.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456" y="3966865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Link equipment with workshop locations and types.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456" y="4514552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View detailed maintenance history per equipment.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456" y="5330726"/>
            <a:ext cx="528335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Scheduling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3456" y="6052840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periodic or one-time schedules.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456" y="6600527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Automatically generate upcoming tasks.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456" y="7148215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Highlight overdue tasks to admins.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6276" y="2247603"/>
            <a:ext cx="631541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Task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6276" y="2969716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Assign tasks to specific technicians.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6276" y="3517404"/>
            <a:ext cx="781779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Technicians can view, log notes, upload documents, and mark completion.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6276" y="4514552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Maintain detailed task logs.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6276" y="5330726"/>
            <a:ext cx="4214812" cy="53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 Management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6276" y="6052840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Role-based login for Admin and Technician.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6276" y="6600527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Admins can manage technician accounts (CRUD).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6276" y="7416701"/>
            <a:ext cx="551995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&amp; Notifications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6276" y="8138815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 upcoming and overdue tasks.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6276" y="8686502"/>
            <a:ext cx="781779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 technician activity and system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5065" y="989111"/>
            <a:ext cx="14596916" cy="69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 Stack: Building on a Modern 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065" y="2192239"/>
            <a:ext cx="1649687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system is built with a modern and reliable technology stack, ensuring performance, scalability, and maintainability.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5065" y="3062139"/>
            <a:ext cx="710654" cy="710654"/>
            <a:chOff x="0" y="0"/>
            <a:chExt cx="947538" cy="94753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60972" y="3221385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0972" y="3750469"/>
            <a:ext cx="6905327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 with TypeScript for a robust UI, Redux for state management.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21552" y="3062139"/>
            <a:ext cx="710654" cy="710654"/>
            <a:chOff x="0" y="0"/>
            <a:chExt cx="947538" cy="94753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87459" y="3221385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7459" y="3750469"/>
            <a:ext cx="6905476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.NET Core Web API to handle complex business logic.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5065" y="5323880"/>
            <a:ext cx="710654" cy="710654"/>
            <a:chOff x="0" y="0"/>
            <a:chExt cx="947538" cy="94753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60972" y="5483126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Access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0972" y="6012210"/>
            <a:ext cx="6905327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Entity Framework Core (ORM) for efficient data operations.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21552" y="5323880"/>
            <a:ext cx="710654" cy="710654"/>
            <a:chOff x="0" y="0"/>
            <a:chExt cx="947538" cy="94753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387459" y="5483126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Authentication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87459" y="6012210"/>
            <a:ext cx="6905476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Microsoft Identity with JWT for secure token-based login.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95065" y="7585621"/>
            <a:ext cx="710654" cy="710654"/>
            <a:chOff x="0" y="0"/>
            <a:chExt cx="947538" cy="947538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60972" y="7744866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60972" y="8273951"/>
            <a:ext cx="6905327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SQL Server for reliable and structured data storage.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21552" y="7585621"/>
            <a:ext cx="710654" cy="710654"/>
            <a:chOff x="0" y="0"/>
            <a:chExt cx="947538" cy="947538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947547" cy="947547"/>
            </a:xfrm>
            <a:custGeom>
              <a:avLst/>
              <a:gdLst/>
              <a:ahLst/>
              <a:cxnLst/>
              <a:rect r="r" b="b" t="t" l="l"/>
              <a:pathLst>
                <a:path h="947547" w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387459" y="7744866"/>
            <a:ext cx="355386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87459" y="8273951"/>
            <a:ext cx="6905476" cy="100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REST API for seamless communication between layers.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28526" y="0"/>
            <a:ext cx="7659474" cy="7566719"/>
            <a:chOff x="0" y="0"/>
            <a:chExt cx="12046717" cy="11900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46717" cy="11900898"/>
            </a:xfrm>
            <a:custGeom>
              <a:avLst/>
              <a:gdLst/>
              <a:ahLst/>
              <a:cxnLst/>
              <a:rect r="r" b="b" t="t" l="l"/>
              <a:pathLst>
                <a:path h="11900898" w="12046717">
                  <a:moveTo>
                    <a:pt x="0" y="0"/>
                  </a:moveTo>
                  <a:lnTo>
                    <a:pt x="12046717" y="0"/>
                  </a:lnTo>
                  <a:lnTo>
                    <a:pt x="12046717" y="11900898"/>
                  </a:lnTo>
                  <a:lnTo>
                    <a:pt x="0" y="11900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12" r="0" b="-6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7228" y="3472457"/>
            <a:ext cx="9595545" cy="6100762"/>
            <a:chOff x="0" y="0"/>
            <a:chExt cx="12794060" cy="8134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2781407" cy="8121650"/>
            </a:xfrm>
            <a:custGeom>
              <a:avLst/>
              <a:gdLst/>
              <a:ahLst/>
              <a:cxnLst/>
              <a:rect r="r" b="b" t="t" l="l"/>
              <a:pathLst>
                <a:path h="8121650" w="12781407">
                  <a:moveTo>
                    <a:pt x="0" y="147574"/>
                  </a:moveTo>
                  <a:cubicBezTo>
                    <a:pt x="0" y="66040"/>
                    <a:pt x="66167" y="0"/>
                    <a:pt x="147701" y="0"/>
                  </a:cubicBezTo>
                  <a:lnTo>
                    <a:pt x="12633706" y="0"/>
                  </a:lnTo>
                  <a:cubicBezTo>
                    <a:pt x="12715240" y="0"/>
                    <a:pt x="12781407" y="66040"/>
                    <a:pt x="12781407" y="147574"/>
                  </a:cubicBezTo>
                  <a:lnTo>
                    <a:pt x="12781407" y="7974076"/>
                  </a:lnTo>
                  <a:cubicBezTo>
                    <a:pt x="12781407" y="8055610"/>
                    <a:pt x="12715240" y="8121650"/>
                    <a:pt x="12633706" y="8121650"/>
                  </a:cubicBezTo>
                  <a:lnTo>
                    <a:pt x="147701" y="8121650"/>
                  </a:lnTo>
                  <a:cubicBezTo>
                    <a:pt x="66167" y="8121650"/>
                    <a:pt x="0" y="8055610"/>
                    <a:pt x="0" y="797407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4107" cy="8134350"/>
            </a:xfrm>
            <a:custGeom>
              <a:avLst/>
              <a:gdLst/>
              <a:ahLst/>
              <a:cxnLst/>
              <a:rect r="r" b="b" t="t" l="l"/>
              <a:pathLst>
                <a:path h="8134350" w="12794107">
                  <a:moveTo>
                    <a:pt x="0" y="153924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12640056" y="0"/>
                  </a:lnTo>
                  <a:lnTo>
                    <a:pt x="12640056" y="6350"/>
                  </a:lnTo>
                  <a:lnTo>
                    <a:pt x="12640056" y="0"/>
                  </a:lnTo>
                  <a:cubicBezTo>
                    <a:pt x="12725147" y="0"/>
                    <a:pt x="12794107" y="68961"/>
                    <a:pt x="12794107" y="153924"/>
                  </a:cubicBezTo>
                  <a:lnTo>
                    <a:pt x="12787757" y="153924"/>
                  </a:lnTo>
                  <a:lnTo>
                    <a:pt x="12794107" y="153924"/>
                  </a:lnTo>
                  <a:lnTo>
                    <a:pt x="12794107" y="7980426"/>
                  </a:lnTo>
                  <a:lnTo>
                    <a:pt x="12787757" y="7980426"/>
                  </a:lnTo>
                  <a:lnTo>
                    <a:pt x="12794107" y="7980426"/>
                  </a:lnTo>
                  <a:cubicBezTo>
                    <a:pt x="12794107" y="8065389"/>
                    <a:pt x="12725147" y="8134350"/>
                    <a:pt x="12640056" y="8134350"/>
                  </a:cubicBezTo>
                  <a:lnTo>
                    <a:pt x="12640056" y="8128000"/>
                  </a:lnTo>
                  <a:lnTo>
                    <a:pt x="12640056" y="8134350"/>
                  </a:lnTo>
                  <a:lnTo>
                    <a:pt x="154051" y="8134350"/>
                  </a:lnTo>
                  <a:lnTo>
                    <a:pt x="154051" y="8128000"/>
                  </a:lnTo>
                  <a:lnTo>
                    <a:pt x="154051" y="8134350"/>
                  </a:lnTo>
                  <a:cubicBezTo>
                    <a:pt x="68961" y="8134350"/>
                    <a:pt x="0" y="8065389"/>
                    <a:pt x="0" y="7980426"/>
                  </a:cubicBezTo>
                  <a:lnTo>
                    <a:pt x="0" y="153924"/>
                  </a:lnTo>
                  <a:lnTo>
                    <a:pt x="6350" y="153924"/>
                  </a:lnTo>
                  <a:lnTo>
                    <a:pt x="0" y="153924"/>
                  </a:lnTo>
                  <a:moveTo>
                    <a:pt x="12700" y="153924"/>
                  </a:moveTo>
                  <a:lnTo>
                    <a:pt x="12700" y="7980426"/>
                  </a:lnTo>
                  <a:lnTo>
                    <a:pt x="6350" y="7980426"/>
                  </a:lnTo>
                  <a:lnTo>
                    <a:pt x="12700" y="7980426"/>
                  </a:lnTo>
                  <a:cubicBezTo>
                    <a:pt x="12700" y="8058404"/>
                    <a:pt x="75946" y="8121650"/>
                    <a:pt x="154051" y="8121650"/>
                  </a:cubicBezTo>
                  <a:lnTo>
                    <a:pt x="12640056" y="8121650"/>
                  </a:lnTo>
                  <a:cubicBezTo>
                    <a:pt x="12718162" y="8121650"/>
                    <a:pt x="12781407" y="8058404"/>
                    <a:pt x="12781407" y="7980426"/>
                  </a:cubicBezTo>
                  <a:lnTo>
                    <a:pt x="12781407" y="153924"/>
                  </a:lnTo>
                  <a:cubicBezTo>
                    <a:pt x="12781407" y="75946"/>
                    <a:pt x="12718162" y="12700"/>
                    <a:pt x="12640056" y="12700"/>
                  </a:cubicBezTo>
                  <a:lnTo>
                    <a:pt x="154051" y="12700"/>
                  </a:lnTo>
                  <a:lnTo>
                    <a:pt x="154051" y="6350"/>
                  </a:lnTo>
                  <a:lnTo>
                    <a:pt x="154051" y="12700"/>
                  </a:lnTo>
                  <a:cubicBezTo>
                    <a:pt x="75946" y="12700"/>
                    <a:pt x="12700" y="75946"/>
                    <a:pt x="12700" y="15392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1515" y="3486745"/>
            <a:ext cx="9566970" cy="1518047"/>
            <a:chOff x="0" y="0"/>
            <a:chExt cx="12755960" cy="2024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6007" cy="2024126"/>
            </a:xfrm>
            <a:custGeom>
              <a:avLst/>
              <a:gdLst/>
              <a:ahLst/>
              <a:cxnLst/>
              <a:rect r="r" b="b" t="t" l="l"/>
              <a:pathLst>
                <a:path h="2024126" w="12756007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12608433" y="0"/>
                  </a:lnTo>
                  <a:cubicBezTo>
                    <a:pt x="12689967" y="0"/>
                    <a:pt x="12756007" y="66040"/>
                    <a:pt x="12756007" y="147574"/>
                  </a:cubicBezTo>
                  <a:lnTo>
                    <a:pt x="12756007" y="1876552"/>
                  </a:lnTo>
                  <a:cubicBezTo>
                    <a:pt x="12756007" y="1958086"/>
                    <a:pt x="12689967" y="2024126"/>
                    <a:pt x="12608433" y="2024126"/>
                  </a:cubicBezTo>
                  <a:lnTo>
                    <a:pt x="147574" y="2024126"/>
                  </a:lnTo>
                  <a:cubicBezTo>
                    <a:pt x="66040" y="2024126"/>
                    <a:pt x="0" y="1957959"/>
                    <a:pt x="0" y="187655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515" y="5004792"/>
            <a:ext cx="9566970" cy="1518047"/>
            <a:chOff x="0" y="0"/>
            <a:chExt cx="12755960" cy="20240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6007" cy="2024126"/>
            </a:xfrm>
            <a:custGeom>
              <a:avLst/>
              <a:gdLst/>
              <a:ahLst/>
              <a:cxnLst/>
              <a:rect r="r" b="b" t="t" l="l"/>
              <a:pathLst>
                <a:path h="2024126" w="12756007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1515" y="5004792"/>
            <a:ext cx="9566970" cy="28575"/>
            <a:chOff x="0" y="0"/>
            <a:chExt cx="12755960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56007" cy="38100"/>
            </a:xfrm>
            <a:custGeom>
              <a:avLst/>
              <a:gdLst/>
              <a:ahLst/>
              <a:cxnLst/>
              <a:rect r="r" b="b" t="t" l="l"/>
              <a:pathLst>
                <a:path h="38100" w="127560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1515" y="6522839"/>
            <a:ext cx="9566970" cy="1518047"/>
            <a:chOff x="0" y="0"/>
            <a:chExt cx="12755960" cy="20240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56007" cy="2024126"/>
            </a:xfrm>
            <a:custGeom>
              <a:avLst/>
              <a:gdLst/>
              <a:ahLst/>
              <a:cxnLst/>
              <a:rect r="r" b="b" t="t" l="l"/>
              <a:pathLst>
                <a:path h="2024126" w="12756007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1515" y="6522839"/>
            <a:ext cx="9566970" cy="28575"/>
            <a:chOff x="0" y="0"/>
            <a:chExt cx="12755960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56007" cy="38100"/>
            </a:xfrm>
            <a:custGeom>
              <a:avLst/>
              <a:gdLst/>
              <a:ahLst/>
              <a:cxnLst/>
              <a:rect r="r" b="b" t="t" l="l"/>
              <a:pathLst>
                <a:path h="38100" w="127560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1515" y="8040886"/>
            <a:ext cx="9566970" cy="1518047"/>
            <a:chOff x="0" y="0"/>
            <a:chExt cx="12755960" cy="20240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56007" cy="2024126"/>
            </a:xfrm>
            <a:custGeom>
              <a:avLst/>
              <a:gdLst/>
              <a:ahLst/>
              <a:cxnLst/>
              <a:rect r="r" b="b" t="t" l="l"/>
              <a:pathLst>
                <a:path h="2024126" w="12756007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31515" y="8040886"/>
            <a:ext cx="9566970" cy="28575"/>
            <a:chOff x="0" y="0"/>
            <a:chExt cx="12755960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756007" cy="38100"/>
            </a:xfrm>
            <a:custGeom>
              <a:avLst/>
              <a:gdLst/>
              <a:ahLst/>
              <a:cxnLst/>
              <a:rect r="r" b="b" t="t" l="l"/>
              <a:pathLst>
                <a:path h="38100" w="127560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21990" y="705445"/>
            <a:ext cx="9586020" cy="133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Architecture: Clean, Scalable, Maintainable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1990" y="2252216"/>
            <a:ext cx="9586020" cy="9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project follows a Clean Architecture approach to ensure a highly testable, modular, and flexible system that is easy to extend.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4941" y="3740646"/>
            <a:ext cx="3293269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UI Layer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4941" y="4234160"/>
            <a:ext cx="9040117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 + TypeScript frontend, user interactions.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941" y="5258693"/>
            <a:ext cx="3293269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 Layer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4941" y="5752207"/>
            <a:ext cx="9040117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Business logic and use cases, orchestrates operations.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4941" y="6776740"/>
            <a:ext cx="3293269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Domain Layer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4941" y="7270254"/>
            <a:ext cx="9040117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Core entities and rules, independent of infrastructure.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4941" y="8294786"/>
            <a:ext cx="3293269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Infrastructure Layer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4941" y="8788301"/>
            <a:ext cx="9040117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and external services, implements interfaces.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7" y="1511796"/>
            <a:ext cx="1249038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Patterns: Ensuring Best Practices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748" y="2823865"/>
            <a:ext cx="16128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 promote robust, clean code and maintainability, the following key design patterns were implemented: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0697" y="3740646"/>
            <a:ext cx="7948017" cy="5034409"/>
            <a:chOff x="0" y="0"/>
            <a:chExt cx="10597357" cy="67125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10546588" cy="6661785"/>
            </a:xfrm>
            <a:custGeom>
              <a:avLst/>
              <a:gdLst/>
              <a:ahLst/>
              <a:cxnLst/>
              <a:rect r="r" b="b" t="t" l="l"/>
              <a:pathLst>
                <a:path h="6661785" w="10546588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10302113" y="0"/>
                  </a:lnTo>
                  <a:cubicBezTo>
                    <a:pt x="10437114" y="0"/>
                    <a:pt x="10546588" y="109220"/>
                    <a:pt x="10546588" y="243840"/>
                  </a:cubicBezTo>
                  <a:lnTo>
                    <a:pt x="10546588" y="6417945"/>
                  </a:lnTo>
                  <a:cubicBezTo>
                    <a:pt x="10546588" y="6552565"/>
                    <a:pt x="10437114" y="6661785"/>
                    <a:pt x="10302113" y="6661785"/>
                  </a:cubicBezTo>
                  <a:lnTo>
                    <a:pt x="244475" y="6661785"/>
                  </a:lnTo>
                  <a:cubicBezTo>
                    <a:pt x="109474" y="6661785"/>
                    <a:pt x="0" y="6552565"/>
                    <a:pt x="0" y="641794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7388" cy="6712585"/>
            </a:xfrm>
            <a:custGeom>
              <a:avLst/>
              <a:gdLst/>
              <a:ahLst/>
              <a:cxnLst/>
              <a:rect r="r" b="b" t="t" l="l"/>
              <a:pathLst>
                <a:path h="6712585" w="10597388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10327513" y="0"/>
                  </a:lnTo>
                  <a:lnTo>
                    <a:pt x="10327513" y="25400"/>
                  </a:lnTo>
                  <a:lnTo>
                    <a:pt x="10327513" y="0"/>
                  </a:lnTo>
                  <a:cubicBezTo>
                    <a:pt x="10476484" y="0"/>
                    <a:pt x="10597388" y="120523"/>
                    <a:pt x="10597388" y="269240"/>
                  </a:cubicBezTo>
                  <a:lnTo>
                    <a:pt x="10571988" y="269240"/>
                  </a:lnTo>
                  <a:lnTo>
                    <a:pt x="10597388" y="269240"/>
                  </a:lnTo>
                  <a:lnTo>
                    <a:pt x="10597388" y="6443345"/>
                  </a:lnTo>
                  <a:lnTo>
                    <a:pt x="10571988" y="6443345"/>
                  </a:lnTo>
                  <a:lnTo>
                    <a:pt x="10597388" y="6443345"/>
                  </a:lnTo>
                  <a:cubicBezTo>
                    <a:pt x="10597388" y="6592062"/>
                    <a:pt x="10476484" y="6712585"/>
                    <a:pt x="10327513" y="6712585"/>
                  </a:cubicBezTo>
                  <a:lnTo>
                    <a:pt x="10327513" y="6687185"/>
                  </a:lnTo>
                  <a:lnTo>
                    <a:pt x="10327513" y="6712585"/>
                  </a:lnTo>
                  <a:lnTo>
                    <a:pt x="269875" y="6712585"/>
                  </a:lnTo>
                  <a:lnTo>
                    <a:pt x="269875" y="6687185"/>
                  </a:lnTo>
                  <a:lnTo>
                    <a:pt x="269875" y="6712585"/>
                  </a:lnTo>
                  <a:cubicBezTo>
                    <a:pt x="120904" y="6712585"/>
                    <a:pt x="0" y="6592062"/>
                    <a:pt x="0" y="64433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443345"/>
                  </a:lnTo>
                  <a:lnTo>
                    <a:pt x="25400" y="6443345"/>
                  </a:lnTo>
                  <a:lnTo>
                    <a:pt x="50800" y="6443345"/>
                  </a:lnTo>
                  <a:cubicBezTo>
                    <a:pt x="50800" y="6563868"/>
                    <a:pt x="148844" y="6661785"/>
                    <a:pt x="269875" y="6661785"/>
                  </a:cubicBezTo>
                  <a:lnTo>
                    <a:pt x="10327513" y="6661785"/>
                  </a:lnTo>
                  <a:cubicBezTo>
                    <a:pt x="10448544" y="6661785"/>
                    <a:pt x="10546588" y="6563868"/>
                    <a:pt x="10546588" y="6443345"/>
                  </a:cubicBezTo>
                  <a:lnTo>
                    <a:pt x="10546588" y="269240"/>
                  </a:lnTo>
                  <a:cubicBezTo>
                    <a:pt x="10546588" y="148717"/>
                    <a:pt x="10448544" y="50800"/>
                    <a:pt x="10327513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41647" y="3759696"/>
            <a:ext cx="152400" cy="4996309"/>
            <a:chOff x="0" y="0"/>
            <a:chExt cx="203200" cy="6661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6661785"/>
            </a:xfrm>
            <a:custGeom>
              <a:avLst/>
              <a:gdLst/>
              <a:ahLst/>
              <a:cxnLst/>
              <a:rect r="r" b="b" t="t" l="l"/>
              <a:pathLst>
                <a:path h="666178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560185"/>
                  </a:lnTo>
                  <a:cubicBezTo>
                    <a:pt x="203200" y="6616319"/>
                    <a:pt x="157734" y="6661785"/>
                    <a:pt x="101600" y="6661785"/>
                  </a:cubicBezTo>
                  <a:cubicBezTo>
                    <a:pt x="45466" y="6661785"/>
                    <a:pt x="0" y="6616319"/>
                    <a:pt x="0" y="65601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40669" y="4087266"/>
            <a:ext cx="612166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Repository Design Pattern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0669" y="4774555"/>
            <a:ext cx="7102376" cy="256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pattern abstracts data access logic, making the system independent of the underlying database technology. It centralizes common data access functionality, simplifies testing, and improves overall modularity.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79136" y="3740646"/>
            <a:ext cx="7948166" cy="5034409"/>
            <a:chOff x="0" y="0"/>
            <a:chExt cx="10597555" cy="67125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10546715" cy="6661785"/>
            </a:xfrm>
            <a:custGeom>
              <a:avLst/>
              <a:gdLst/>
              <a:ahLst/>
              <a:cxnLst/>
              <a:rect r="r" b="b" t="t" l="l"/>
              <a:pathLst>
                <a:path h="6661785" w="10546715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10302240" y="0"/>
                  </a:lnTo>
                  <a:cubicBezTo>
                    <a:pt x="10437241" y="0"/>
                    <a:pt x="10546715" y="109220"/>
                    <a:pt x="10546715" y="243840"/>
                  </a:cubicBezTo>
                  <a:lnTo>
                    <a:pt x="10546715" y="6417945"/>
                  </a:lnTo>
                  <a:cubicBezTo>
                    <a:pt x="10546715" y="6552565"/>
                    <a:pt x="10437241" y="6661785"/>
                    <a:pt x="10302240" y="6661785"/>
                  </a:cubicBezTo>
                  <a:lnTo>
                    <a:pt x="244475" y="6661785"/>
                  </a:lnTo>
                  <a:cubicBezTo>
                    <a:pt x="109474" y="6661785"/>
                    <a:pt x="0" y="6552565"/>
                    <a:pt x="0" y="641794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97515" cy="6712585"/>
            </a:xfrm>
            <a:custGeom>
              <a:avLst/>
              <a:gdLst/>
              <a:ahLst/>
              <a:cxnLst/>
              <a:rect r="r" b="b" t="t" l="l"/>
              <a:pathLst>
                <a:path h="6712585" w="10597515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10327640" y="0"/>
                  </a:lnTo>
                  <a:lnTo>
                    <a:pt x="10327640" y="25400"/>
                  </a:lnTo>
                  <a:lnTo>
                    <a:pt x="10327640" y="0"/>
                  </a:lnTo>
                  <a:cubicBezTo>
                    <a:pt x="10476611" y="0"/>
                    <a:pt x="10597515" y="120523"/>
                    <a:pt x="10597515" y="269240"/>
                  </a:cubicBezTo>
                  <a:lnTo>
                    <a:pt x="10572115" y="269240"/>
                  </a:lnTo>
                  <a:lnTo>
                    <a:pt x="10597515" y="269240"/>
                  </a:lnTo>
                  <a:lnTo>
                    <a:pt x="10597515" y="6443345"/>
                  </a:lnTo>
                  <a:lnTo>
                    <a:pt x="10572115" y="6443345"/>
                  </a:lnTo>
                  <a:lnTo>
                    <a:pt x="10597515" y="6443345"/>
                  </a:lnTo>
                  <a:cubicBezTo>
                    <a:pt x="10597515" y="6592062"/>
                    <a:pt x="10476611" y="6712585"/>
                    <a:pt x="10327640" y="6712585"/>
                  </a:cubicBezTo>
                  <a:lnTo>
                    <a:pt x="10327640" y="6687185"/>
                  </a:lnTo>
                  <a:lnTo>
                    <a:pt x="10327640" y="6712585"/>
                  </a:lnTo>
                  <a:lnTo>
                    <a:pt x="269875" y="6712585"/>
                  </a:lnTo>
                  <a:lnTo>
                    <a:pt x="269875" y="6687185"/>
                  </a:lnTo>
                  <a:lnTo>
                    <a:pt x="269875" y="6712585"/>
                  </a:lnTo>
                  <a:cubicBezTo>
                    <a:pt x="120904" y="6712585"/>
                    <a:pt x="0" y="6592062"/>
                    <a:pt x="0" y="64433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443345"/>
                  </a:lnTo>
                  <a:lnTo>
                    <a:pt x="25400" y="6443345"/>
                  </a:lnTo>
                  <a:lnTo>
                    <a:pt x="50800" y="6443345"/>
                  </a:lnTo>
                  <a:cubicBezTo>
                    <a:pt x="50800" y="6563868"/>
                    <a:pt x="148844" y="6661785"/>
                    <a:pt x="269875" y="6661785"/>
                  </a:cubicBezTo>
                  <a:lnTo>
                    <a:pt x="10327640" y="6661785"/>
                  </a:lnTo>
                  <a:cubicBezTo>
                    <a:pt x="10448672" y="6661785"/>
                    <a:pt x="10546715" y="6563868"/>
                    <a:pt x="10546715" y="6443345"/>
                  </a:cubicBezTo>
                  <a:lnTo>
                    <a:pt x="10546715" y="269240"/>
                  </a:lnTo>
                  <a:cubicBezTo>
                    <a:pt x="10546715" y="148717"/>
                    <a:pt x="10448672" y="50800"/>
                    <a:pt x="10327640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60086" y="3759696"/>
            <a:ext cx="152400" cy="4996309"/>
            <a:chOff x="0" y="0"/>
            <a:chExt cx="203200" cy="66617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6661785"/>
            </a:xfrm>
            <a:custGeom>
              <a:avLst/>
              <a:gdLst/>
              <a:ahLst/>
              <a:cxnLst/>
              <a:rect r="r" b="b" t="t" l="l"/>
              <a:pathLst>
                <a:path h="666178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560185"/>
                  </a:lnTo>
                  <a:cubicBezTo>
                    <a:pt x="203200" y="6616319"/>
                    <a:pt x="157734" y="6661785"/>
                    <a:pt x="101600" y="6661785"/>
                  </a:cubicBezTo>
                  <a:cubicBezTo>
                    <a:pt x="45466" y="6661785"/>
                    <a:pt x="0" y="6616319"/>
                    <a:pt x="0" y="6560185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759106" y="4087266"/>
            <a:ext cx="750019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Dependency Inversion Principle (DIP)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59106" y="5353050"/>
            <a:ext cx="7102525" cy="30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DIP ensures that high-level modules do not depend on low-level modules; instead, both depend on abstractions. This approach enhances flexibility, testability, and reduces coupling within the system, making it easier to change components without affecting others.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9080" y="571054"/>
            <a:ext cx="840491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Workflow: Seamless Operations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080" y="1464022"/>
            <a:ext cx="16809839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structured workflow ensures smooth interaction and efficient management of maintenance tasks between administrators and technicians.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9080" y="2106066"/>
            <a:ext cx="1055786" cy="1266974"/>
            <a:chOff x="0" y="0"/>
            <a:chExt cx="1407715" cy="168929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6" t="0" r="-79" b="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05905" y="2307580"/>
            <a:ext cx="2639616" cy="33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Setup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5905" y="2707035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registers equipment and defines maintenance schedules.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9080" y="3373041"/>
            <a:ext cx="1055786" cy="1266974"/>
            <a:chOff x="0" y="0"/>
            <a:chExt cx="1407715" cy="168929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" t="0" r="-79" b="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05905" y="3574554"/>
            <a:ext cx="2639616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Task Generation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5905" y="3974009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automatically generates tasks or flags overdue items.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9080" y="4640015"/>
            <a:ext cx="1055786" cy="1266974"/>
            <a:chOff x="0" y="0"/>
            <a:chExt cx="1407715" cy="168929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6" t="0" r="-79" b="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05905" y="4841527"/>
            <a:ext cx="2639616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Assignment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5905" y="5240983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assigns specific tasks to available technicians.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39080" y="5906989"/>
            <a:ext cx="1055786" cy="1266974"/>
            <a:chOff x="0" y="0"/>
            <a:chExt cx="1407715" cy="168929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6" t="0" r="-79" b="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05905" y="6108501"/>
            <a:ext cx="2639616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5905" y="6507956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Technicians log activities, upload documents, and mark completion.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39080" y="7173962"/>
            <a:ext cx="1055786" cy="1266974"/>
            <a:chOff x="0" y="0"/>
            <a:chExt cx="1407715" cy="1689298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6" t="0" r="-79" b="3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05905" y="7375475"/>
            <a:ext cx="2935635" cy="32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Progress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05905" y="7774930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monitors real-time progress through intuitive dashboards.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39080" y="8440936"/>
            <a:ext cx="1055786" cy="1266974"/>
            <a:chOff x="0" y="0"/>
            <a:chExt cx="1407715" cy="1689298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407668" cy="1689354"/>
            </a:xfrm>
            <a:custGeom>
              <a:avLst/>
              <a:gdLst/>
              <a:ahLst/>
              <a:cxnLst/>
              <a:rect r="r" b="b" t="t" l="l"/>
              <a:pathLst>
                <a:path h="1689354" w="1407668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6" t="0" r="-79" b="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005905" y="8642449"/>
            <a:ext cx="2639616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Access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5905" y="9041904"/>
            <a:ext cx="15543014" cy="4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Authentication via Microsoft Identity &amp; JWT secures all interactions.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9986" y="642045"/>
            <a:ext cx="10496021" cy="58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Conclusion: Driving Maintenance Excellence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986" y="1664791"/>
            <a:ext cx="16608029" cy="84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Maintenance Scheduling System is a comprehensive, scalable solution designed to optimize equipment management and enhance operational efficiency for diverse organizations.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5224" y="2774156"/>
            <a:ext cx="549474" cy="549474"/>
            <a:chOff x="0" y="0"/>
            <a:chExt cx="732632" cy="732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19836" cy="719963"/>
            </a:xfrm>
            <a:custGeom>
              <a:avLst/>
              <a:gdLst/>
              <a:ahLst/>
              <a:cxnLst/>
              <a:rect r="r" b="b" t="t" l="l"/>
              <a:pathLst>
                <a:path h="719963" w="719836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536" cy="732663"/>
            </a:xfrm>
            <a:custGeom>
              <a:avLst/>
              <a:gdLst/>
              <a:ahLst/>
              <a:cxnLst/>
              <a:rect r="r" b="b" t="t" l="l"/>
              <a:pathLst>
                <a:path h="732663" w="732536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9845" y="2842320"/>
            <a:ext cx="4034627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Centralized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845" y="3304134"/>
            <a:ext cx="15828169" cy="4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Streamlines the oversight of all equipment and maintenance activities from a single platform.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35224" y="4239518"/>
            <a:ext cx="549474" cy="549474"/>
            <a:chOff x="0" y="0"/>
            <a:chExt cx="732632" cy="7326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19836" cy="719963"/>
            </a:xfrm>
            <a:custGeom>
              <a:avLst/>
              <a:gdLst/>
              <a:ahLst/>
              <a:cxnLst/>
              <a:rect r="r" b="b" t="t" l="l"/>
              <a:pathLst>
                <a:path h="719963" w="719836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2536" cy="732663"/>
            </a:xfrm>
            <a:custGeom>
              <a:avLst/>
              <a:gdLst/>
              <a:ahLst/>
              <a:cxnLst/>
              <a:rect r="r" b="b" t="t" l="l"/>
              <a:pathLst>
                <a:path h="732663" w="732536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19845" y="4307681"/>
            <a:ext cx="2999929" cy="3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Reduced Downtime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9845" y="4769495"/>
            <a:ext cx="15828169" cy="4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Enables proactive scheduling, significantly minimizing equipment failures and operational interruptions.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35224" y="5704880"/>
            <a:ext cx="549474" cy="549474"/>
            <a:chOff x="0" y="0"/>
            <a:chExt cx="732632" cy="7326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19836" cy="719963"/>
            </a:xfrm>
            <a:custGeom>
              <a:avLst/>
              <a:gdLst/>
              <a:ahLst/>
              <a:cxnLst/>
              <a:rect r="r" b="b" t="t" l="l"/>
              <a:pathLst>
                <a:path h="719963" w="719836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2536" cy="732663"/>
            </a:xfrm>
            <a:custGeom>
              <a:avLst/>
              <a:gdLst/>
              <a:ahLst/>
              <a:cxnLst/>
              <a:rect r="r" b="b" t="t" l="l"/>
              <a:pathLst>
                <a:path h="732663" w="732536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619845" y="5773042"/>
            <a:ext cx="3864197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Improved Accountability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9845" y="6234856"/>
            <a:ext cx="15828169" cy="4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detailed logging of all tasks and technician activities, ensuring transparency and trackability.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5224" y="7170241"/>
            <a:ext cx="549474" cy="549474"/>
            <a:chOff x="0" y="0"/>
            <a:chExt cx="732632" cy="7326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719836" cy="719963"/>
            </a:xfrm>
            <a:custGeom>
              <a:avLst/>
              <a:gdLst/>
              <a:ahLst/>
              <a:cxnLst/>
              <a:rect r="r" b="b" t="t" l="l"/>
              <a:pathLst>
                <a:path h="719963" w="719836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2536" cy="732663"/>
            </a:xfrm>
            <a:custGeom>
              <a:avLst/>
              <a:gdLst/>
              <a:ahLst/>
              <a:cxnLst/>
              <a:rect r="r" b="b" t="t" l="l"/>
              <a:pathLst>
                <a:path h="732663" w="732536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619845" y="7238405"/>
            <a:ext cx="2999929" cy="3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Security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19845" y="7700219"/>
            <a:ext cx="15828169" cy="4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Leverages Microsoft Identity &amp; JWT for strong authentication and secure data access.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5224" y="8635604"/>
            <a:ext cx="549474" cy="549474"/>
            <a:chOff x="0" y="0"/>
            <a:chExt cx="732632" cy="7326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19836" cy="719963"/>
            </a:xfrm>
            <a:custGeom>
              <a:avLst/>
              <a:gdLst/>
              <a:ahLst/>
              <a:cxnLst/>
              <a:rect r="r" b="b" t="t" l="l"/>
              <a:pathLst>
                <a:path h="719963" w="719836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32536" cy="732663"/>
            </a:xfrm>
            <a:custGeom>
              <a:avLst/>
              <a:gdLst/>
              <a:ahLst/>
              <a:cxnLst/>
              <a:rect r="r" b="b" t="t" l="l"/>
              <a:pathLst>
                <a:path h="732663" w="732536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619845" y="8703766"/>
            <a:ext cx="3153010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Scalable &amp; Adaptable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9845" y="9165580"/>
            <a:ext cx="15828169" cy="4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Built to grow with your organization, easily configurable for various industry needs and sizes.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DAGwjQomhhE</dc:identifier>
  <dcterms:modified xsi:type="dcterms:W3CDTF">2011-08-01T06:04:30Z</dcterms:modified>
  <cp:revision>1</cp:revision>
  <dc:title>Maintenance History</dc:title>
</cp:coreProperties>
</file>